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8288000" cy="10287000"/>
  <p:notesSz cx="6858000" cy="9144000"/>
  <p:embeddedFontLst>
    <p:embeddedFont>
      <p:font typeface="Clear Sans" panose="020B0604020202020204" charset="0"/>
      <p:regular r:id="rId24"/>
    </p:embeddedFont>
    <p:embeddedFont>
      <p:font typeface="Ovo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272" y="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4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4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8912" y="-887547"/>
            <a:ext cx="20466153" cy="12586307"/>
            <a:chOff x="0" y="0"/>
            <a:chExt cx="27288204" cy="16781743"/>
          </a:xfrm>
        </p:grpSpPr>
        <p:sp>
          <p:nvSpPr>
            <p:cNvPr id="3" name="Freeform 3" descr="English Garden Detail Outline"/>
            <p:cNvSpPr/>
            <p:nvPr/>
          </p:nvSpPr>
          <p:spPr>
            <a:xfrm rot="5400000">
              <a:off x="368982" y="-368982"/>
              <a:ext cx="5769929" cy="6507893"/>
            </a:xfrm>
            <a:custGeom>
              <a:avLst/>
              <a:gdLst/>
              <a:ahLst/>
              <a:cxnLst/>
              <a:rect l="l" t="t" r="r" b="b"/>
              <a:pathLst>
                <a:path w="5769929" h="6507893">
                  <a:moveTo>
                    <a:pt x="0" y="0"/>
                  </a:moveTo>
                  <a:lnTo>
                    <a:pt x="5769929" y="0"/>
                  </a:lnTo>
                  <a:lnTo>
                    <a:pt x="5769929" y="6507893"/>
                  </a:lnTo>
                  <a:lnTo>
                    <a:pt x="0" y="6507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6666320" y="2659771"/>
              <a:ext cx="17517964" cy="40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969"/>
                </a:lnSpc>
              </a:pPr>
              <a:r>
                <a:rPr lang="en-US" sz="10881">
                  <a:solidFill>
                    <a:srgbClr val="002F80"/>
                  </a:solidFill>
                  <a:latin typeface="Ovo"/>
                  <a:ea typeface="Ovo"/>
                  <a:cs typeface="Ovo"/>
                  <a:sym typeface="Ovo"/>
                </a:rPr>
                <a:t>Protocollo SOAP e Interfacce WSDL 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11391" y="9177275"/>
              <a:ext cx="26504986" cy="6808989"/>
              <a:chOff x="0" y="0"/>
              <a:chExt cx="5235553" cy="13449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235553" cy="1344985"/>
              </a:xfrm>
              <a:custGeom>
                <a:avLst/>
                <a:gdLst/>
                <a:ahLst/>
                <a:cxnLst/>
                <a:rect l="l" t="t" r="r" b="b"/>
                <a:pathLst>
                  <a:path w="5235553" h="1344985">
                    <a:moveTo>
                      <a:pt x="0" y="0"/>
                    </a:moveTo>
                    <a:lnTo>
                      <a:pt x="5235553" y="0"/>
                    </a:lnTo>
                    <a:lnTo>
                      <a:pt x="5235553" y="1344985"/>
                    </a:lnTo>
                    <a:lnTo>
                      <a:pt x="0" y="1344985"/>
                    </a:lnTo>
                    <a:close/>
                  </a:path>
                </a:pathLst>
              </a:custGeom>
              <a:solidFill>
                <a:srgbClr val="002F8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5235553" cy="137356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 descr="English Garden Detail Outline"/>
            <p:cNvSpPr/>
            <p:nvPr/>
          </p:nvSpPr>
          <p:spPr>
            <a:xfrm flipH="1">
              <a:off x="21518275" y="10273850"/>
              <a:ext cx="5769929" cy="6507893"/>
            </a:xfrm>
            <a:custGeom>
              <a:avLst/>
              <a:gdLst/>
              <a:ahLst/>
              <a:cxnLst/>
              <a:rect l="l" t="t" r="r" b="b"/>
              <a:pathLst>
                <a:path w="5769929" h="6507893">
                  <a:moveTo>
                    <a:pt x="5769929" y="0"/>
                  </a:moveTo>
                  <a:lnTo>
                    <a:pt x="0" y="0"/>
                  </a:lnTo>
                  <a:lnTo>
                    <a:pt x="0" y="6507893"/>
                  </a:lnTo>
                  <a:lnTo>
                    <a:pt x="5769929" y="6507893"/>
                  </a:lnTo>
                  <a:lnTo>
                    <a:pt x="576992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>
              <a:off x="2543483" y="9199614"/>
              <a:ext cx="20706458" cy="4328182"/>
            </a:xfrm>
            <a:custGeom>
              <a:avLst/>
              <a:gdLst/>
              <a:ahLst/>
              <a:cxnLst/>
              <a:rect l="l" t="t" r="r" b="b"/>
              <a:pathLst>
                <a:path w="20706458" h="4328182">
                  <a:moveTo>
                    <a:pt x="20706458" y="0"/>
                  </a:moveTo>
                  <a:lnTo>
                    <a:pt x="0" y="0"/>
                  </a:lnTo>
                  <a:lnTo>
                    <a:pt x="0" y="4328182"/>
                  </a:lnTo>
                  <a:lnTo>
                    <a:pt x="20706458" y="4328182"/>
                  </a:lnTo>
                  <a:lnTo>
                    <a:pt x="20706458" y="0"/>
                  </a:lnTo>
                  <a:close/>
                </a:path>
              </a:pathLst>
            </a:custGeom>
            <a:blipFill>
              <a:blip r:embed="rId6"/>
              <a:stretch>
                <a:fillRect l="-18612" t="-188093" r="-17748" b="-24226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18232638" y="9970785"/>
              <a:ext cx="5951645" cy="2763500"/>
              <a:chOff x="0" y="0"/>
              <a:chExt cx="1175634" cy="5458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75634" cy="545877"/>
              </a:xfrm>
              <a:custGeom>
                <a:avLst/>
                <a:gdLst/>
                <a:ahLst/>
                <a:cxnLst/>
                <a:rect l="l" t="t" r="r" b="b"/>
                <a:pathLst>
                  <a:path w="1175634" h="545877">
                    <a:moveTo>
                      <a:pt x="0" y="0"/>
                    </a:moveTo>
                    <a:lnTo>
                      <a:pt x="1175634" y="0"/>
                    </a:lnTo>
                    <a:lnTo>
                      <a:pt x="1175634" y="545877"/>
                    </a:lnTo>
                    <a:lnTo>
                      <a:pt x="0" y="545877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175634" cy="574452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9246439" y="10682399"/>
              <a:ext cx="3924044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0"/>
                </a:lnSpc>
              </a:pPr>
              <a:r>
                <a:rPr lang="en-US" sz="2800">
                  <a:solidFill>
                    <a:srgbClr val="002F8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Presented by </a:t>
              </a:r>
            </a:p>
            <a:p>
              <a:pPr algn="r">
                <a:lnSpc>
                  <a:spcPts val="3920"/>
                </a:lnSpc>
              </a:pPr>
              <a:r>
                <a:rPr lang="en-US" sz="2800">
                  <a:solidFill>
                    <a:srgbClr val="002F8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Rubino Matteo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7259300" y="-1330743"/>
            <a:ext cx="13472698" cy="13472698"/>
          </a:xfrm>
          <a:custGeom>
            <a:avLst/>
            <a:gdLst/>
            <a:ahLst/>
            <a:cxnLst/>
            <a:rect l="l" t="t" r="r" b="b"/>
            <a:pathLst>
              <a:path w="13472698" h="13472698">
                <a:moveTo>
                  <a:pt x="0" y="0"/>
                </a:moveTo>
                <a:lnTo>
                  <a:pt x="13472698" y="0"/>
                </a:lnTo>
                <a:lnTo>
                  <a:pt x="13472698" y="13472699"/>
                </a:lnTo>
                <a:lnTo>
                  <a:pt x="0" y="1347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7530" y="1028700"/>
            <a:ext cx="7070470" cy="8229600"/>
            <a:chOff x="0" y="0"/>
            <a:chExt cx="186218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2181" cy="2167467"/>
            </a:xfrm>
            <a:custGeom>
              <a:avLst/>
              <a:gdLst/>
              <a:ahLst/>
              <a:cxnLst/>
              <a:rect l="l" t="t" r="r" b="b"/>
              <a:pathLst>
                <a:path w="1862181" h="2167467">
                  <a:moveTo>
                    <a:pt x="0" y="0"/>
                  </a:moveTo>
                  <a:lnTo>
                    <a:pt x="1862181" y="0"/>
                  </a:lnTo>
                  <a:lnTo>
                    <a:pt x="186218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2C2C2">
                <a:alpha val="5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62181" cy="219604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655140"/>
            <a:ext cx="6843131" cy="380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Requisiti Server: Il SOAP Engine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86964" y="2245690"/>
            <a:ext cx="8972336" cy="5791689"/>
            <a:chOff x="0" y="0"/>
            <a:chExt cx="2363085" cy="15253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3084" cy="1525383"/>
            </a:xfrm>
            <a:custGeom>
              <a:avLst/>
              <a:gdLst/>
              <a:ahLst/>
              <a:cxnLst/>
              <a:rect l="l" t="t" r="r" b="b"/>
              <a:pathLst>
                <a:path w="2363084" h="1525383">
                  <a:moveTo>
                    <a:pt x="0" y="0"/>
                  </a:moveTo>
                  <a:lnTo>
                    <a:pt x="2363084" y="0"/>
                  </a:lnTo>
                  <a:lnTo>
                    <a:pt x="2363084" y="1525383"/>
                  </a:lnTo>
                  <a:lnTo>
                    <a:pt x="0" y="1525383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63085" cy="15539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0" y="3881695"/>
            <a:ext cx="728612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Per gestire correttamente i messaggi, un server HTTP (come Apache o IIS) deve avere un SOAP engine. 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Esempi di SOAP engine sono Apache AXIS o Tomcat.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647790" y="9258300"/>
            <a:ext cx="11865320" cy="1835078"/>
            <a:chOff x="0" y="0"/>
            <a:chExt cx="3125022" cy="483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5022" cy="483313"/>
            </a:xfrm>
            <a:custGeom>
              <a:avLst/>
              <a:gdLst/>
              <a:ahLst/>
              <a:cxnLst/>
              <a:rect l="l" t="t" r="r" b="b"/>
              <a:pathLst>
                <a:path w="3125022" h="483313">
                  <a:moveTo>
                    <a:pt x="0" y="0"/>
                  </a:moveTo>
                  <a:lnTo>
                    <a:pt x="3125022" y="0"/>
                  </a:lnTo>
                  <a:lnTo>
                    <a:pt x="3125022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5022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 descr="English Garden Detail Outline"/>
          <p:cNvSpPr/>
          <p:nvPr/>
        </p:nvSpPr>
        <p:spPr>
          <a:xfrm rot="5400000" flipH="1">
            <a:off x="-877006" y="6817840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6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6" y="4880920"/>
                </a:lnTo>
                <a:lnTo>
                  <a:pt x="43274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8918" y="5287691"/>
            <a:ext cx="19005837" cy="5485947"/>
          </a:xfrm>
          <a:custGeom>
            <a:avLst/>
            <a:gdLst/>
            <a:ahLst/>
            <a:cxnLst/>
            <a:rect l="l" t="t" r="r" b="b"/>
            <a:pathLst>
              <a:path w="19005837" h="5485947">
                <a:moveTo>
                  <a:pt x="0" y="0"/>
                </a:moveTo>
                <a:lnTo>
                  <a:pt x="19005836" y="0"/>
                </a:lnTo>
                <a:lnTo>
                  <a:pt x="19005836" y="5485947"/>
                </a:lnTo>
                <a:lnTo>
                  <a:pt x="0" y="5485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626" b="-656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251378"/>
            <a:ext cx="6032304" cy="2072625"/>
            <a:chOff x="0" y="0"/>
            <a:chExt cx="1588755" cy="545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88755" cy="545877"/>
            </a:xfrm>
            <a:custGeom>
              <a:avLst/>
              <a:gdLst/>
              <a:ahLst/>
              <a:cxnLst/>
              <a:rect l="l" t="t" r="r" b="b"/>
              <a:pathLst>
                <a:path w="1588755" h="545877">
                  <a:moveTo>
                    <a:pt x="0" y="0"/>
                  </a:moveTo>
                  <a:lnTo>
                    <a:pt x="1588755" y="0"/>
                  </a:lnTo>
                  <a:lnTo>
                    <a:pt x="1588755" y="545877"/>
                  </a:lnTo>
                  <a:lnTo>
                    <a:pt x="0" y="545877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588755" cy="5744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08104"/>
            <a:ext cx="6032304" cy="2072625"/>
            <a:chOff x="0" y="0"/>
            <a:chExt cx="1588755" cy="5458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88755" cy="545877"/>
            </a:xfrm>
            <a:custGeom>
              <a:avLst/>
              <a:gdLst/>
              <a:ahLst/>
              <a:cxnLst/>
              <a:rect l="l" t="t" r="r" b="b"/>
              <a:pathLst>
                <a:path w="1588755" h="545877">
                  <a:moveTo>
                    <a:pt x="0" y="0"/>
                  </a:moveTo>
                  <a:lnTo>
                    <a:pt x="1588755" y="0"/>
                  </a:lnTo>
                  <a:lnTo>
                    <a:pt x="1588755" y="545877"/>
                  </a:lnTo>
                  <a:lnTo>
                    <a:pt x="0" y="545877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588755" cy="5744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206800" y="4251378"/>
            <a:ext cx="6032304" cy="2072625"/>
            <a:chOff x="0" y="0"/>
            <a:chExt cx="1588755" cy="5458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88755" cy="545877"/>
            </a:xfrm>
            <a:custGeom>
              <a:avLst/>
              <a:gdLst/>
              <a:ahLst/>
              <a:cxnLst/>
              <a:rect l="l" t="t" r="r" b="b"/>
              <a:pathLst>
                <a:path w="1588755" h="545877">
                  <a:moveTo>
                    <a:pt x="0" y="0"/>
                  </a:moveTo>
                  <a:lnTo>
                    <a:pt x="1588755" y="0"/>
                  </a:lnTo>
                  <a:lnTo>
                    <a:pt x="1588755" y="545877"/>
                  </a:lnTo>
                  <a:lnTo>
                    <a:pt x="0" y="545877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588755" cy="5744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06800" y="6508104"/>
            <a:ext cx="6032304" cy="2072625"/>
            <a:chOff x="0" y="0"/>
            <a:chExt cx="1588755" cy="5458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88755" cy="545877"/>
            </a:xfrm>
            <a:custGeom>
              <a:avLst/>
              <a:gdLst/>
              <a:ahLst/>
              <a:cxnLst/>
              <a:rect l="l" t="t" r="r" b="b"/>
              <a:pathLst>
                <a:path w="1588755" h="545877">
                  <a:moveTo>
                    <a:pt x="0" y="0"/>
                  </a:moveTo>
                  <a:lnTo>
                    <a:pt x="1588755" y="0"/>
                  </a:lnTo>
                  <a:lnTo>
                    <a:pt x="1588755" y="545877"/>
                  </a:lnTo>
                  <a:lnTo>
                    <a:pt x="0" y="545877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588755" cy="57445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104900"/>
            <a:ext cx="12769048" cy="214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82"/>
              </a:lnSpc>
            </a:pPr>
            <a:r>
              <a:rPr lang="en-US" sz="762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Struttura del Messaggio SOAP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3029" y="4523151"/>
            <a:ext cx="518331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Un messaggio SOAP è un documento XML composto da tre elementi principali: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34052" y="5354713"/>
            <a:ext cx="294891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Envelope (Busta). </a:t>
            </a:r>
          </a:p>
        </p:txBody>
      </p:sp>
      <p:sp>
        <p:nvSpPr>
          <p:cNvPr id="19" name="Freeform 19" descr="English Garden Detail Outline"/>
          <p:cNvSpPr/>
          <p:nvPr/>
        </p:nvSpPr>
        <p:spPr>
          <a:xfrm rot="5400000" flipH="1">
            <a:off x="-630695" y="7267681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19"/>
                </a:lnTo>
                <a:lnTo>
                  <a:pt x="4327447" y="4880919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 descr="English Garden Detail Outline"/>
          <p:cNvSpPr/>
          <p:nvPr/>
        </p:nvSpPr>
        <p:spPr>
          <a:xfrm rot="-5400000">
            <a:off x="14876117" y="6293526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0" y="0"/>
                </a:moveTo>
                <a:lnTo>
                  <a:pt x="4327447" y="0"/>
                </a:lnTo>
                <a:lnTo>
                  <a:pt x="4327447" y="4880920"/>
                </a:lnTo>
                <a:lnTo>
                  <a:pt x="0" y="4880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711129" y="4672664"/>
            <a:ext cx="522923" cy="59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355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1.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4052" y="7611439"/>
            <a:ext cx="294891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Body (Corpo).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0424" y="6929390"/>
            <a:ext cx="384334" cy="59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355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3.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55951" y="7611439"/>
            <a:ext cx="379829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Header (Intestazione).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02323" y="6929390"/>
            <a:ext cx="384334" cy="59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355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2.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 descr="English Garden Detail Outline"/>
          <p:cNvSpPr/>
          <p:nvPr/>
        </p:nvSpPr>
        <p:spPr>
          <a:xfrm rot="-5400000">
            <a:off x="14599380" y="6570262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0" y="0"/>
                </a:moveTo>
                <a:lnTo>
                  <a:pt x="4327447" y="0"/>
                </a:lnTo>
                <a:lnTo>
                  <a:pt x="4327447" y="4880920"/>
                </a:lnTo>
                <a:lnTo>
                  <a:pt x="0" y="488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44763" y="5028833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44763" y="6206525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6"/>
                </a:lnTo>
                <a:lnTo>
                  <a:pt x="0" y="491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44763" y="7354605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6"/>
                </a:lnTo>
                <a:lnTo>
                  <a:pt x="0" y="491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4044618"/>
            <a:ext cx="8564702" cy="3071570"/>
          </a:xfrm>
          <a:custGeom>
            <a:avLst/>
            <a:gdLst/>
            <a:ahLst/>
            <a:cxnLst/>
            <a:rect l="l" t="t" r="r" b="b"/>
            <a:pathLst>
              <a:path w="8564702" h="3071570">
                <a:moveTo>
                  <a:pt x="0" y="0"/>
                </a:moveTo>
                <a:lnTo>
                  <a:pt x="8564702" y="0"/>
                </a:lnTo>
                <a:lnTo>
                  <a:pt x="8564702" y="3071570"/>
                </a:lnTo>
                <a:lnTo>
                  <a:pt x="0" y="3071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429" t="-32852" r="-8522" b="-59851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 descr="English Garden Detail Outline"/>
          <p:cNvSpPr/>
          <p:nvPr/>
        </p:nvSpPr>
        <p:spPr>
          <a:xfrm rot="-5400000" flipH="1">
            <a:off x="14599380" y="-1183334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 descr="English Garden Detail Outline"/>
          <p:cNvSpPr/>
          <p:nvPr/>
        </p:nvSpPr>
        <p:spPr>
          <a:xfrm rot="5400000" flipH="1">
            <a:off x="-602176" y="6636937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114425"/>
            <a:ext cx="8784965" cy="128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SOAP Envelope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07578" y="5005105"/>
            <a:ext cx="605824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È l'elemento radice (root) del documento XML.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07578" y="6149375"/>
            <a:ext cx="605824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È obbligatorio e deve essere sempre presente.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07578" y="7297455"/>
            <a:ext cx="605824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Funge da contenitore per Header e Body.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0579" y="3906979"/>
            <a:ext cx="11257421" cy="6033601"/>
            <a:chOff x="0" y="0"/>
            <a:chExt cx="2964918" cy="15890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4918" cy="1589096"/>
            </a:xfrm>
            <a:custGeom>
              <a:avLst/>
              <a:gdLst/>
              <a:ahLst/>
              <a:cxnLst/>
              <a:rect l="l" t="t" r="r" b="b"/>
              <a:pathLst>
                <a:path w="2964918" h="1589096">
                  <a:moveTo>
                    <a:pt x="0" y="0"/>
                  </a:moveTo>
                  <a:lnTo>
                    <a:pt x="2964918" y="0"/>
                  </a:lnTo>
                  <a:lnTo>
                    <a:pt x="2964918" y="1589096"/>
                  </a:lnTo>
                  <a:lnTo>
                    <a:pt x="0" y="1589096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64918" cy="161767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-636212"/>
            <a:ext cx="6476798" cy="11559423"/>
          </a:xfrm>
          <a:custGeom>
            <a:avLst/>
            <a:gdLst/>
            <a:ahLst/>
            <a:cxnLst/>
            <a:rect l="l" t="t" r="r" b="b"/>
            <a:pathLst>
              <a:path w="6476798" h="11559423">
                <a:moveTo>
                  <a:pt x="0" y="0"/>
                </a:moveTo>
                <a:lnTo>
                  <a:pt x="6476798" y="0"/>
                </a:lnTo>
                <a:lnTo>
                  <a:pt x="6476798" y="11559424"/>
                </a:lnTo>
                <a:lnTo>
                  <a:pt x="0" y="1155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9" r="-1552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647790" y="1622540"/>
            <a:ext cx="7144968" cy="4119517"/>
            <a:chOff x="0" y="0"/>
            <a:chExt cx="1881802" cy="1084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1802" cy="1084976"/>
            </a:xfrm>
            <a:custGeom>
              <a:avLst/>
              <a:gdLst/>
              <a:ahLst/>
              <a:cxnLst/>
              <a:rect l="l" t="t" r="r" b="b"/>
              <a:pathLst>
                <a:path w="1881802" h="1084976">
                  <a:moveTo>
                    <a:pt x="0" y="0"/>
                  </a:moveTo>
                  <a:lnTo>
                    <a:pt x="1881802" y="0"/>
                  </a:lnTo>
                  <a:lnTo>
                    <a:pt x="1881802" y="1084976"/>
                  </a:lnTo>
                  <a:lnTo>
                    <a:pt x="0" y="1084976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81802" cy="11135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840179"/>
            <a:ext cx="5829352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elementi SOAP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83958" y="2202004"/>
            <a:ext cx="555629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SOAP Header &amp; SOAP Body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09387" y="4105443"/>
            <a:ext cx="2591655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Header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4194" y="4723614"/>
            <a:ext cx="4004416" cy="147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en-US" sz="2792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È un elemento opzionale ed è il primo figlio dell'Envelope.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23860" y="4105443"/>
            <a:ext cx="2591655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Body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34687" y="4759273"/>
            <a:ext cx="373105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È un elemento obbligatorio.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779015" y="5704264"/>
            <a:ext cx="1364985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cos’è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42257" y="7393117"/>
            <a:ext cx="2281937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cosa contiene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24194" y="6982749"/>
            <a:ext cx="3871680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Contiene informazioni aggiuntive per la comprensione e la spedizione corretta del messaggio.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134687" y="7068474"/>
            <a:ext cx="3377308" cy="229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Contiene le informazioni reali (i dati) che si intendono far giungere al destinatario.</a:t>
            </a:r>
          </a:p>
        </p:txBody>
      </p:sp>
      <p:sp>
        <p:nvSpPr>
          <p:cNvPr id="22" name="Freeform 22" descr="English Garden Detail Outline"/>
          <p:cNvSpPr/>
          <p:nvPr/>
        </p:nvSpPr>
        <p:spPr>
          <a:xfrm flipH="1">
            <a:off x="-237917" y="5742057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5" y="0"/>
                </a:moveTo>
                <a:lnTo>
                  <a:pt x="0" y="0"/>
                </a:lnTo>
                <a:lnTo>
                  <a:pt x="0" y="7061741"/>
                </a:lnTo>
                <a:lnTo>
                  <a:pt x="3520435" y="7061741"/>
                </a:lnTo>
                <a:lnTo>
                  <a:pt x="35204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 descr="English Garden Detail Outline"/>
          <p:cNvSpPr/>
          <p:nvPr/>
        </p:nvSpPr>
        <p:spPr>
          <a:xfrm rot="-5400000" flipH="1">
            <a:off x="14599380" y="-1183334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882355" cy="8229600"/>
          </a:xfrm>
          <a:custGeom>
            <a:avLst/>
            <a:gdLst/>
            <a:ahLst/>
            <a:cxnLst/>
            <a:rect l="l" t="t" r="r" b="b"/>
            <a:pathLst>
              <a:path w="5882355" h="8229600">
                <a:moveTo>
                  <a:pt x="0" y="0"/>
                </a:moveTo>
                <a:lnTo>
                  <a:pt x="5882355" y="0"/>
                </a:lnTo>
                <a:lnTo>
                  <a:pt x="58823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65" r="-654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80245" y="1511063"/>
            <a:ext cx="12779055" cy="3632437"/>
            <a:chOff x="0" y="0"/>
            <a:chExt cx="3365677" cy="956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5677" cy="956691"/>
            </a:xfrm>
            <a:custGeom>
              <a:avLst/>
              <a:gdLst/>
              <a:ahLst/>
              <a:cxnLst/>
              <a:rect l="l" t="t" r="r" b="b"/>
              <a:pathLst>
                <a:path w="3365677" h="956691">
                  <a:moveTo>
                    <a:pt x="0" y="0"/>
                  </a:moveTo>
                  <a:lnTo>
                    <a:pt x="3365677" y="0"/>
                  </a:lnTo>
                  <a:lnTo>
                    <a:pt x="3365677" y="956691"/>
                  </a:lnTo>
                  <a:lnTo>
                    <a:pt x="0" y="95669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65677" cy="9852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12991" y="2166007"/>
            <a:ext cx="9364782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Gestione Errori: SOAP Fault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4518" y="5805170"/>
            <a:ext cx="868325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L'elemento Fault viene usato per la gestione degli errori.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Se presente, viene definito all'interno del Body come primo figlio dopo l'Header.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357368" y="2318816"/>
            <a:ext cx="838084" cy="838084"/>
          </a:xfrm>
          <a:custGeom>
            <a:avLst/>
            <a:gdLst/>
            <a:ahLst/>
            <a:cxnLst/>
            <a:rect l="l" t="t" r="r" b="b"/>
            <a:pathLst>
              <a:path w="838084" h="838084">
                <a:moveTo>
                  <a:pt x="0" y="0"/>
                </a:moveTo>
                <a:lnTo>
                  <a:pt x="838084" y="0"/>
                </a:lnTo>
                <a:lnTo>
                  <a:pt x="838084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749532" y="9258300"/>
            <a:ext cx="1778232" cy="1664912"/>
            <a:chOff x="0" y="0"/>
            <a:chExt cx="468341" cy="438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 descr="English Garden Detail Outline"/>
          <p:cNvSpPr/>
          <p:nvPr/>
        </p:nvSpPr>
        <p:spPr>
          <a:xfrm flipH="1">
            <a:off x="14763736" y="6817840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22640" y="4787938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22640" y="6865686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791" y="4044618"/>
            <a:ext cx="8544911" cy="3066581"/>
          </a:xfrm>
          <a:custGeom>
            <a:avLst/>
            <a:gdLst/>
            <a:ahLst/>
            <a:cxnLst/>
            <a:rect l="l" t="t" r="r" b="b"/>
            <a:pathLst>
              <a:path w="8544911" h="3066581">
                <a:moveTo>
                  <a:pt x="0" y="0"/>
                </a:moveTo>
                <a:lnTo>
                  <a:pt x="8544911" y="0"/>
                </a:lnTo>
                <a:lnTo>
                  <a:pt x="8544911" y="3066581"/>
                </a:lnTo>
                <a:lnTo>
                  <a:pt x="0" y="306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432" b="-62222"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 descr="English Garden Detail Outline"/>
          <p:cNvSpPr/>
          <p:nvPr/>
        </p:nvSpPr>
        <p:spPr>
          <a:xfrm rot="5400000" flipH="1">
            <a:off x="-602176" y="6636937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114425"/>
            <a:ext cx="9807774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Esempio di SOAP Request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85456" y="4764210"/>
            <a:ext cx="605824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Una SOAP Request effettua una richiesta verso una procedura specifica.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85456" y="6594309"/>
            <a:ext cx="605824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Esempio: Chiamata alla procedura CelsiusToFahrenheit passando una stringa come parametro nel Body.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9807774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Esempio di SOAP Response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485456" y="4986086"/>
            <a:ext cx="605824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La SOAP Response contiene la risposta del server.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9322640" y="5009814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485456" y="6325874"/>
            <a:ext cx="605824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Esempio: Il server restituisce il risultato della conversione  all'interno del Body.</a:t>
            </a:r>
          </a:p>
        </p:txBody>
      </p:sp>
      <p:sp>
        <p:nvSpPr>
          <p:cNvPr id="12" name="Freeform 12"/>
          <p:cNvSpPr/>
          <p:nvPr/>
        </p:nvSpPr>
        <p:spPr>
          <a:xfrm>
            <a:off x="9322640" y="6597252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791" y="4044618"/>
            <a:ext cx="8544911" cy="3045796"/>
          </a:xfrm>
          <a:custGeom>
            <a:avLst/>
            <a:gdLst/>
            <a:ahLst/>
            <a:cxnLst/>
            <a:rect l="l" t="t" r="r" b="b"/>
            <a:pathLst>
              <a:path w="8544911" h="3045796">
                <a:moveTo>
                  <a:pt x="0" y="0"/>
                </a:moveTo>
                <a:lnTo>
                  <a:pt x="8544911" y="0"/>
                </a:lnTo>
                <a:lnTo>
                  <a:pt x="8544911" y="3045796"/>
                </a:lnTo>
                <a:lnTo>
                  <a:pt x="0" y="3045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3037" b="-3748"/>
            </a:stretch>
          </a:blipFill>
          <a:ln cap="sq">
            <a:noFill/>
            <a:prstDash val="solid"/>
            <a:miter/>
          </a:ln>
        </p:spPr>
      </p:sp>
      <p:grpSp>
        <p:nvGrpSpPr>
          <p:cNvPr id="14" name="Group 14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 descr="English Garden Detail Outline"/>
          <p:cNvSpPr/>
          <p:nvPr/>
        </p:nvSpPr>
        <p:spPr>
          <a:xfrm flipH="1">
            <a:off x="-923720" y="6383024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4" y="0"/>
                </a:moveTo>
                <a:lnTo>
                  <a:pt x="0" y="0"/>
                </a:lnTo>
                <a:lnTo>
                  <a:pt x="0" y="7061741"/>
                </a:lnTo>
                <a:lnTo>
                  <a:pt x="3520434" y="7061741"/>
                </a:lnTo>
                <a:lnTo>
                  <a:pt x="35204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882355" cy="8229600"/>
            <a:chOff x="0" y="0"/>
            <a:chExt cx="17428348" cy="24382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28349" cy="24382808"/>
            </a:xfrm>
            <a:custGeom>
              <a:avLst/>
              <a:gdLst/>
              <a:ahLst/>
              <a:cxnLst/>
              <a:rect l="l" t="t" r="r" b="b"/>
              <a:pathLst>
                <a:path w="17428349" h="24382808">
                  <a:moveTo>
                    <a:pt x="17428349" y="584720"/>
                  </a:moveTo>
                  <a:lnTo>
                    <a:pt x="17428349" y="23798088"/>
                  </a:lnTo>
                  <a:cubicBezTo>
                    <a:pt x="17428349" y="24121145"/>
                    <a:pt x="17297709" y="24382808"/>
                    <a:pt x="17136416" y="24382808"/>
                  </a:cubicBezTo>
                  <a:lnTo>
                    <a:pt x="291932" y="24382808"/>
                  </a:lnTo>
                  <a:cubicBezTo>
                    <a:pt x="130640" y="24382808"/>
                    <a:pt x="0" y="24121145"/>
                    <a:pt x="0" y="23798088"/>
                  </a:cubicBezTo>
                  <a:lnTo>
                    <a:pt x="0" y="584720"/>
                  </a:lnTo>
                  <a:cubicBezTo>
                    <a:pt x="0" y="261662"/>
                    <a:pt x="130640" y="0"/>
                    <a:pt x="291932" y="0"/>
                  </a:cubicBezTo>
                  <a:lnTo>
                    <a:pt x="17136416" y="0"/>
                  </a:lnTo>
                  <a:cubicBezTo>
                    <a:pt x="17297709" y="0"/>
                    <a:pt x="17428349" y="261662"/>
                    <a:pt x="17428349" y="584720"/>
                  </a:cubicBezTo>
                  <a:close/>
                </a:path>
              </a:pathLst>
            </a:custGeom>
            <a:blipFill>
              <a:blip r:embed="rId2"/>
              <a:stretch>
                <a:fillRect l="-90722" r="-60225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480245" y="1511063"/>
            <a:ext cx="12779055" cy="3632437"/>
            <a:chOff x="0" y="0"/>
            <a:chExt cx="3365677" cy="956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65677" cy="956691"/>
            </a:xfrm>
            <a:custGeom>
              <a:avLst/>
              <a:gdLst/>
              <a:ahLst/>
              <a:cxnLst/>
              <a:rect l="l" t="t" r="r" b="b"/>
              <a:pathLst>
                <a:path w="3365677" h="956691">
                  <a:moveTo>
                    <a:pt x="0" y="0"/>
                  </a:moveTo>
                  <a:lnTo>
                    <a:pt x="3365677" y="0"/>
                  </a:lnTo>
                  <a:lnTo>
                    <a:pt x="3365677" y="956691"/>
                  </a:lnTo>
                  <a:lnTo>
                    <a:pt x="0" y="95669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365677" cy="9852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212991" y="2166007"/>
            <a:ext cx="9364782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Che cos'è il WSDL?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94518" y="5805170"/>
            <a:ext cx="868325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WSDL sta per Web Services Description Language.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È il linguaggio utilizzato per definire le interfacce dei servizi SOAP.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Descrive analiticamente come è strutturato il servizio e come invocarlo.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357368" y="2318816"/>
            <a:ext cx="838084" cy="838084"/>
          </a:xfrm>
          <a:custGeom>
            <a:avLst/>
            <a:gdLst/>
            <a:ahLst/>
            <a:cxnLst/>
            <a:rect l="l" t="t" r="r" b="b"/>
            <a:pathLst>
              <a:path w="838084" h="838084">
                <a:moveTo>
                  <a:pt x="0" y="0"/>
                </a:moveTo>
                <a:lnTo>
                  <a:pt x="838084" y="0"/>
                </a:lnTo>
                <a:lnTo>
                  <a:pt x="838084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749532" y="9258300"/>
            <a:ext cx="1778232" cy="1664912"/>
            <a:chOff x="0" y="0"/>
            <a:chExt cx="468341" cy="4384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 descr="English Garden Detail Outline"/>
          <p:cNvSpPr/>
          <p:nvPr/>
        </p:nvSpPr>
        <p:spPr>
          <a:xfrm rot="-5400000">
            <a:off x="14599380" y="6570262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0" y="0"/>
                </a:moveTo>
                <a:lnTo>
                  <a:pt x="4327447" y="0"/>
                </a:lnTo>
                <a:lnTo>
                  <a:pt x="4327447" y="4880920"/>
                </a:lnTo>
                <a:lnTo>
                  <a:pt x="0" y="4880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7530" y="1028700"/>
            <a:ext cx="7070470" cy="8229600"/>
            <a:chOff x="0" y="0"/>
            <a:chExt cx="186218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2181" cy="2167467"/>
            </a:xfrm>
            <a:custGeom>
              <a:avLst/>
              <a:gdLst/>
              <a:ahLst/>
              <a:cxnLst/>
              <a:rect l="l" t="t" r="r" b="b"/>
              <a:pathLst>
                <a:path w="1862181" h="2167467">
                  <a:moveTo>
                    <a:pt x="0" y="0"/>
                  </a:moveTo>
                  <a:lnTo>
                    <a:pt x="1862181" y="0"/>
                  </a:lnTo>
                  <a:lnTo>
                    <a:pt x="186218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2C2C2">
                <a:alpha val="5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62181" cy="219604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 descr="English Garden Detail Outline"/>
          <p:cNvSpPr/>
          <p:nvPr/>
        </p:nvSpPr>
        <p:spPr>
          <a:xfrm flipH="1">
            <a:off x="-1366174" y="5727429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5" y="0"/>
                </a:moveTo>
                <a:lnTo>
                  <a:pt x="0" y="0"/>
                </a:lnTo>
                <a:lnTo>
                  <a:pt x="0" y="7061742"/>
                </a:lnTo>
                <a:lnTo>
                  <a:pt x="3520435" y="7061742"/>
                </a:lnTo>
                <a:lnTo>
                  <a:pt x="3520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655140"/>
            <a:ext cx="6843131" cy="505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 Elementi WSDL: Messaggi e PortType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86964" y="2245690"/>
            <a:ext cx="8972336" cy="5791689"/>
            <a:chOff x="0" y="0"/>
            <a:chExt cx="2363085" cy="15253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63084" cy="1525383"/>
            </a:xfrm>
            <a:custGeom>
              <a:avLst/>
              <a:gdLst/>
              <a:ahLst/>
              <a:cxnLst/>
              <a:rect l="l" t="t" r="r" b="b"/>
              <a:pathLst>
                <a:path w="2363084" h="1525383">
                  <a:moveTo>
                    <a:pt x="0" y="0"/>
                  </a:moveTo>
                  <a:lnTo>
                    <a:pt x="2363084" y="0"/>
                  </a:lnTo>
                  <a:lnTo>
                    <a:pt x="2363084" y="1525383"/>
                  </a:lnTo>
                  <a:lnTo>
                    <a:pt x="0" y="1525383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363085" cy="15539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30070" y="3881695"/>
            <a:ext cx="7286124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Il WSDL definisce i messaggi scambiati: Request (input) e Response (output).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Il PortType definisce l'operazione e associa i messaggi di input e output ad essa.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647790" y="9258300"/>
            <a:ext cx="11865320" cy="1835078"/>
            <a:chOff x="0" y="0"/>
            <a:chExt cx="3125022" cy="483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5022" cy="483313"/>
            </a:xfrm>
            <a:custGeom>
              <a:avLst/>
              <a:gdLst/>
              <a:ahLst/>
              <a:cxnLst/>
              <a:rect l="l" t="t" r="r" b="b"/>
              <a:pathLst>
                <a:path w="3125022" h="483313">
                  <a:moveTo>
                    <a:pt x="0" y="0"/>
                  </a:moveTo>
                  <a:lnTo>
                    <a:pt x="3125022" y="0"/>
                  </a:lnTo>
                  <a:lnTo>
                    <a:pt x="3125022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25022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0579" y="4488004"/>
            <a:ext cx="11257421" cy="5351321"/>
            <a:chOff x="0" y="0"/>
            <a:chExt cx="2964918" cy="1409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4918" cy="1409401"/>
            </a:xfrm>
            <a:custGeom>
              <a:avLst/>
              <a:gdLst/>
              <a:ahLst/>
              <a:cxnLst/>
              <a:rect l="l" t="t" r="r" b="b"/>
              <a:pathLst>
                <a:path w="2964918" h="1409401">
                  <a:moveTo>
                    <a:pt x="0" y="0"/>
                  </a:moveTo>
                  <a:lnTo>
                    <a:pt x="2964918" y="0"/>
                  </a:lnTo>
                  <a:lnTo>
                    <a:pt x="2964918" y="1409401"/>
                  </a:lnTo>
                  <a:lnTo>
                    <a:pt x="0" y="1409401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64918" cy="143797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7263740" cy="10287000"/>
            <a:chOff x="0" y="0"/>
            <a:chExt cx="14664631" cy="20768235"/>
          </a:xfrm>
        </p:grpSpPr>
        <p:sp>
          <p:nvSpPr>
            <p:cNvPr id="6" name="Freeform 6"/>
            <p:cNvSpPr/>
            <p:nvPr/>
          </p:nvSpPr>
          <p:spPr>
            <a:xfrm rot="4416000">
              <a:off x="-4635252" y="520041"/>
              <a:ext cx="23935135" cy="19728152"/>
            </a:xfrm>
            <a:custGeom>
              <a:avLst/>
              <a:gdLst/>
              <a:ahLst/>
              <a:cxnLst/>
              <a:rect l="l" t="t" r="r" b="b"/>
              <a:pathLst>
                <a:path w="23935135" h="19728152">
                  <a:moveTo>
                    <a:pt x="4553931" y="38834"/>
                  </a:moveTo>
                  <a:lnTo>
                    <a:pt x="23521638" y="5621334"/>
                  </a:lnTo>
                  <a:cubicBezTo>
                    <a:pt x="23785609" y="5699025"/>
                    <a:pt x="23968377" y="5867400"/>
                    <a:pt x="23930059" y="5997594"/>
                  </a:cubicBezTo>
                  <a:lnTo>
                    <a:pt x="19928334" y="19594291"/>
                  </a:lnTo>
                  <a:cubicBezTo>
                    <a:pt x="19890015" y="19724485"/>
                    <a:pt x="19645176" y="19767010"/>
                    <a:pt x="19381205" y="19689319"/>
                  </a:cubicBezTo>
                  <a:lnTo>
                    <a:pt x="413498" y="14106819"/>
                  </a:lnTo>
                  <a:cubicBezTo>
                    <a:pt x="149527" y="14029128"/>
                    <a:pt x="-33242" y="13860751"/>
                    <a:pt x="5076" y="13730557"/>
                  </a:cubicBezTo>
                  <a:lnTo>
                    <a:pt x="4006801" y="133861"/>
                  </a:lnTo>
                  <a:cubicBezTo>
                    <a:pt x="4045119" y="3667"/>
                    <a:pt x="4289960" y="-38857"/>
                    <a:pt x="4553931" y="38834"/>
                  </a:cubicBezTo>
                  <a:close/>
                </a:path>
              </a:pathLst>
            </a:custGeom>
            <a:blipFill>
              <a:blip r:embed="rId2"/>
              <a:stretch>
                <a:fillRect l="-29958" t="-7367" r="-73989" b="-3426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-647790" y="1622540"/>
            <a:ext cx="8153288" cy="4119517"/>
            <a:chOff x="0" y="0"/>
            <a:chExt cx="2147368" cy="10849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7368" cy="1084976"/>
            </a:xfrm>
            <a:custGeom>
              <a:avLst/>
              <a:gdLst/>
              <a:ahLst/>
              <a:cxnLst/>
              <a:rect l="l" t="t" r="r" b="b"/>
              <a:pathLst>
                <a:path w="2147368" h="1084976">
                  <a:moveTo>
                    <a:pt x="0" y="0"/>
                  </a:moveTo>
                  <a:lnTo>
                    <a:pt x="2147368" y="0"/>
                  </a:lnTo>
                  <a:lnTo>
                    <a:pt x="2147368" y="1084976"/>
                  </a:lnTo>
                  <a:lnTo>
                    <a:pt x="0" y="1084976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47368" cy="11135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 descr="English Garden Detail Outline"/>
          <p:cNvSpPr/>
          <p:nvPr/>
        </p:nvSpPr>
        <p:spPr>
          <a:xfrm flipH="1">
            <a:off x="-1432542" y="5352650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5" y="0"/>
                </a:moveTo>
                <a:lnTo>
                  <a:pt x="0" y="0"/>
                </a:lnTo>
                <a:lnTo>
                  <a:pt x="0" y="7061741"/>
                </a:lnTo>
                <a:lnTo>
                  <a:pt x="3520435" y="7061741"/>
                </a:lnTo>
                <a:lnTo>
                  <a:pt x="35204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452279"/>
            <a:ext cx="5829352" cy="254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Elementi WSDL: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83958" y="2202004"/>
            <a:ext cx="555629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Elementi WSDL: Binding e Service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83958" y="5280566"/>
            <a:ext cx="2591655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Binding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21212" y="5194841"/>
            <a:ext cx="4638088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specifica il protocollo di trasporto (es. HTTP) e lo stile (es. RPC).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83958" y="7192239"/>
            <a:ext cx="2949457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600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Service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21212" y="7164934"/>
            <a:ext cx="463808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indica l'indirizzo fisico (URL) dove il servizio è localizzato 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30217"/>
            <a:ext cx="16230600" cy="4429702"/>
            <a:chOff x="0" y="0"/>
            <a:chExt cx="32767660" cy="8943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7659" cy="8943044"/>
            </a:xfrm>
            <a:custGeom>
              <a:avLst/>
              <a:gdLst/>
              <a:ahLst/>
              <a:cxnLst/>
              <a:rect l="l" t="t" r="r" b="b"/>
              <a:pathLst>
                <a:path w="32767659" h="8943044">
                  <a:moveTo>
                    <a:pt x="32767659" y="214461"/>
                  </a:moveTo>
                  <a:lnTo>
                    <a:pt x="32767659" y="8728583"/>
                  </a:lnTo>
                  <a:cubicBezTo>
                    <a:pt x="32767659" y="8847072"/>
                    <a:pt x="32522043" y="8943044"/>
                    <a:pt x="32218787" y="8943044"/>
                  </a:cubicBezTo>
                  <a:lnTo>
                    <a:pt x="548872" y="8943044"/>
                  </a:lnTo>
                  <a:cubicBezTo>
                    <a:pt x="245620" y="8943044"/>
                    <a:pt x="0" y="8847072"/>
                    <a:pt x="0" y="8728583"/>
                  </a:cubicBezTo>
                  <a:lnTo>
                    <a:pt x="0" y="214461"/>
                  </a:lnTo>
                  <a:cubicBezTo>
                    <a:pt x="0" y="95972"/>
                    <a:pt x="245620" y="0"/>
                    <a:pt x="548872" y="0"/>
                  </a:cubicBezTo>
                  <a:lnTo>
                    <a:pt x="32218787" y="0"/>
                  </a:lnTo>
                  <a:cubicBezTo>
                    <a:pt x="32522043" y="0"/>
                    <a:pt x="32767659" y="95972"/>
                    <a:pt x="32767659" y="214461"/>
                  </a:cubicBezTo>
                  <a:close/>
                </a:path>
              </a:pathLst>
            </a:custGeom>
            <a:blipFill>
              <a:blip r:embed="rId2"/>
              <a:stretch>
                <a:fillRect t="-122837" b="-5196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647790" y="1023983"/>
            <a:ext cx="11978249" cy="4119517"/>
            <a:chOff x="0" y="0"/>
            <a:chExt cx="3154765" cy="10849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54765" cy="1084976"/>
            </a:xfrm>
            <a:custGeom>
              <a:avLst/>
              <a:gdLst/>
              <a:ahLst/>
              <a:cxnLst/>
              <a:rect l="l" t="t" r="r" b="b"/>
              <a:pathLst>
                <a:path w="3154765" h="1084976">
                  <a:moveTo>
                    <a:pt x="0" y="0"/>
                  </a:moveTo>
                  <a:lnTo>
                    <a:pt x="3154765" y="0"/>
                  </a:lnTo>
                  <a:lnTo>
                    <a:pt x="3154765" y="1084976"/>
                  </a:lnTo>
                  <a:lnTo>
                    <a:pt x="0" y="1084976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154765" cy="11135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6060301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42873" y="6073541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6" y="0"/>
                </a:lnTo>
                <a:lnTo>
                  <a:pt x="491026" y="491026"/>
                </a:lnTo>
                <a:lnTo>
                  <a:pt x="0" y="491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15053" y="9280897"/>
            <a:ext cx="18277150" cy="1835078"/>
            <a:chOff x="0" y="0"/>
            <a:chExt cx="4813735" cy="4833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3735" cy="483313"/>
            </a:xfrm>
            <a:custGeom>
              <a:avLst/>
              <a:gdLst/>
              <a:ahLst/>
              <a:cxnLst/>
              <a:rect l="l" t="t" r="r" b="b"/>
              <a:pathLst>
                <a:path w="4813735" h="483313">
                  <a:moveTo>
                    <a:pt x="0" y="0"/>
                  </a:moveTo>
                  <a:lnTo>
                    <a:pt x="4813735" y="0"/>
                  </a:lnTo>
                  <a:lnTo>
                    <a:pt x="48137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8137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351147" y="6085298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6" y="0"/>
                </a:lnTo>
                <a:lnTo>
                  <a:pt x="491026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7259300" y="9258300"/>
            <a:ext cx="1778232" cy="1664912"/>
            <a:chOff x="0" y="0"/>
            <a:chExt cx="468341" cy="4384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 descr="English Garden Detail Outline"/>
          <p:cNvSpPr/>
          <p:nvPr/>
        </p:nvSpPr>
        <p:spPr>
          <a:xfrm flipH="1">
            <a:off x="-1512422" y="6756129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4" y="0"/>
                </a:moveTo>
                <a:lnTo>
                  <a:pt x="0" y="0"/>
                </a:lnTo>
                <a:lnTo>
                  <a:pt x="0" y="7061742"/>
                </a:lnTo>
                <a:lnTo>
                  <a:pt x="3520434" y="7061742"/>
                </a:lnTo>
                <a:lnTo>
                  <a:pt x="35204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606072"/>
            <a:ext cx="9829987" cy="311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502"/>
              </a:lnSpc>
              <a:spcBef>
                <a:spcPct val="0"/>
              </a:spcBef>
            </a:pPr>
            <a:r>
              <a:rPr lang="en-US" sz="9060" u="none" strike="noStrike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Introduzione al SOAP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08012" y="5968628"/>
            <a:ext cx="2832041" cy="6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19"/>
              </a:lnSpc>
              <a:spcBef>
                <a:spcPct val="0"/>
              </a:spcBef>
            </a:pPr>
            <a:r>
              <a:rPr lang="en-US" sz="3637" u="none" strike="noStrike">
                <a:solidFill>
                  <a:srgbClr val="002F80"/>
                </a:solidFill>
                <a:latin typeface="Clear Sans"/>
                <a:ea typeface="Clear Sans"/>
                <a:cs typeface="Clear Sans"/>
                <a:sym typeface="Clear Sans"/>
              </a:rPr>
              <a:t>Definizione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08012" y="7374395"/>
            <a:ext cx="3333323" cy="1412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4"/>
              </a:lnSpc>
              <a:spcBef>
                <a:spcPct val="0"/>
              </a:spcBef>
            </a:pPr>
            <a:r>
              <a:rPr lang="en-US" sz="2800" u="none" strike="noStrike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SOAP è l'acronimo di Simple Object Access Protocol.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2186" y="5981869"/>
            <a:ext cx="3343187" cy="6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19"/>
              </a:lnSpc>
              <a:spcBef>
                <a:spcPct val="0"/>
              </a:spcBef>
            </a:pPr>
            <a:r>
              <a:rPr lang="en-US" sz="3637" u="none" strike="noStrike">
                <a:solidFill>
                  <a:srgbClr val="002F80"/>
                </a:solidFill>
                <a:latin typeface="Clear Sans"/>
                <a:ea typeface="Clear Sans"/>
                <a:cs typeface="Clear Sans"/>
                <a:sym typeface="Clear Sans"/>
              </a:rPr>
              <a:t>Base Tecnica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22186" y="7387635"/>
            <a:ext cx="3539967" cy="9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4"/>
              </a:lnSpc>
              <a:spcBef>
                <a:spcPct val="0"/>
              </a:spcBef>
            </a:pPr>
            <a:r>
              <a:rPr lang="en-US" sz="2800" u="none" strike="noStrike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 basa sulle regole della sintassi XML.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30460" y="5993626"/>
            <a:ext cx="4229172" cy="6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19"/>
              </a:lnSpc>
              <a:spcBef>
                <a:spcPct val="0"/>
              </a:spcBef>
            </a:pPr>
            <a:r>
              <a:rPr lang="en-US" sz="3637" u="none" strike="noStrike">
                <a:solidFill>
                  <a:srgbClr val="002F80"/>
                </a:solidFill>
                <a:latin typeface="Clear Sans"/>
                <a:ea typeface="Clear Sans"/>
                <a:cs typeface="Clear Sans"/>
                <a:sym typeface="Clear Sans"/>
              </a:rPr>
              <a:t>Funzione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30460" y="7399392"/>
            <a:ext cx="4649503" cy="188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4"/>
              </a:lnSpc>
              <a:spcBef>
                <a:spcPct val="0"/>
              </a:spcBef>
            </a:pPr>
            <a:r>
              <a:rPr lang="en-US" sz="2800" u="none" strike="noStrike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È un protocollo per lo scambio di messaggi tra componenti software (client e web service).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7530" y="1028700"/>
            <a:ext cx="7070470" cy="8229600"/>
            <a:chOff x="0" y="0"/>
            <a:chExt cx="186218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2181" cy="2167467"/>
            </a:xfrm>
            <a:custGeom>
              <a:avLst/>
              <a:gdLst/>
              <a:ahLst/>
              <a:cxnLst/>
              <a:rect l="l" t="t" r="r" b="b"/>
              <a:pathLst>
                <a:path w="1862181" h="2167467">
                  <a:moveTo>
                    <a:pt x="0" y="0"/>
                  </a:moveTo>
                  <a:lnTo>
                    <a:pt x="1862181" y="0"/>
                  </a:lnTo>
                  <a:lnTo>
                    <a:pt x="186218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2C2C2">
                <a:alpha val="5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62181" cy="219604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283790"/>
            <a:ext cx="6843131" cy="380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Implementazione: Il Server PHP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86964" y="2245690"/>
            <a:ext cx="8972336" cy="5791689"/>
            <a:chOff x="0" y="0"/>
            <a:chExt cx="2363085" cy="15253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3084" cy="1525383"/>
            </a:xfrm>
            <a:custGeom>
              <a:avLst/>
              <a:gdLst/>
              <a:ahLst/>
              <a:cxnLst/>
              <a:rect l="l" t="t" r="r" b="b"/>
              <a:pathLst>
                <a:path w="2363084" h="1525383">
                  <a:moveTo>
                    <a:pt x="0" y="0"/>
                  </a:moveTo>
                  <a:lnTo>
                    <a:pt x="2363084" y="0"/>
                  </a:lnTo>
                  <a:lnTo>
                    <a:pt x="2363084" y="1525383"/>
                  </a:lnTo>
                  <a:lnTo>
                    <a:pt x="0" y="1525383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63085" cy="15539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0" y="3883660"/>
            <a:ext cx="728612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In PHP, si utilizza la classe SoapServer associata al file .wsdl. 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Il server aggiunge le funzioni necessarie (addFunction) e gestisce le richieste in arrivo con handle().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647790" y="9258300"/>
            <a:ext cx="11865320" cy="1835078"/>
            <a:chOff x="0" y="0"/>
            <a:chExt cx="3125022" cy="483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5022" cy="483313"/>
            </a:xfrm>
            <a:custGeom>
              <a:avLst/>
              <a:gdLst/>
              <a:ahLst/>
              <a:cxnLst/>
              <a:rect l="l" t="t" r="r" b="b"/>
              <a:pathLst>
                <a:path w="3125022" h="483313">
                  <a:moveTo>
                    <a:pt x="0" y="0"/>
                  </a:moveTo>
                  <a:lnTo>
                    <a:pt x="3125022" y="0"/>
                  </a:lnTo>
                  <a:lnTo>
                    <a:pt x="3125022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5022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 descr="English Garden Detail Outline"/>
          <p:cNvSpPr/>
          <p:nvPr/>
        </p:nvSpPr>
        <p:spPr>
          <a:xfrm rot="-5400000">
            <a:off x="14599380" y="6570262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0" y="0"/>
                </a:moveTo>
                <a:lnTo>
                  <a:pt x="4327447" y="0"/>
                </a:lnTo>
                <a:lnTo>
                  <a:pt x="4327447" y="4880920"/>
                </a:lnTo>
                <a:lnTo>
                  <a:pt x="0" y="488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 descr="English Garden Detail Outline"/>
          <p:cNvSpPr/>
          <p:nvPr/>
        </p:nvSpPr>
        <p:spPr>
          <a:xfrm rot="5400000" flipH="1">
            <a:off x="-602176" y="6636937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882355" cy="8229600"/>
          </a:xfrm>
          <a:custGeom>
            <a:avLst/>
            <a:gdLst/>
            <a:ahLst/>
            <a:cxnLst/>
            <a:rect l="l" t="t" r="r" b="b"/>
            <a:pathLst>
              <a:path w="5882355" h="8229600">
                <a:moveTo>
                  <a:pt x="0" y="0"/>
                </a:moveTo>
                <a:lnTo>
                  <a:pt x="5882355" y="0"/>
                </a:lnTo>
                <a:lnTo>
                  <a:pt x="58823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65" r="-654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80245" y="1511063"/>
            <a:ext cx="12779055" cy="3632437"/>
            <a:chOff x="0" y="0"/>
            <a:chExt cx="3365677" cy="956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5677" cy="956691"/>
            </a:xfrm>
            <a:custGeom>
              <a:avLst/>
              <a:gdLst/>
              <a:ahLst/>
              <a:cxnLst/>
              <a:rect l="l" t="t" r="r" b="b"/>
              <a:pathLst>
                <a:path w="3365677" h="956691">
                  <a:moveTo>
                    <a:pt x="0" y="0"/>
                  </a:moveTo>
                  <a:lnTo>
                    <a:pt x="3365677" y="0"/>
                  </a:lnTo>
                  <a:lnTo>
                    <a:pt x="3365677" y="956691"/>
                  </a:lnTo>
                  <a:lnTo>
                    <a:pt x="0" y="95669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65677" cy="9852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94556" y="2232375"/>
            <a:ext cx="10382321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Implementazione: Il Client SOAP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4518" y="5805170"/>
            <a:ext cx="8683254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client utilizza la classe SoapClient, puntando all'URL del file WSDL.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Una volta connesso, il client può richiamare le funzioni remote passando i parametri necessari.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357368" y="2318816"/>
            <a:ext cx="838084" cy="838084"/>
          </a:xfrm>
          <a:custGeom>
            <a:avLst/>
            <a:gdLst/>
            <a:ahLst/>
            <a:cxnLst/>
            <a:rect l="l" t="t" r="r" b="b"/>
            <a:pathLst>
              <a:path w="838084" h="838084">
                <a:moveTo>
                  <a:pt x="0" y="0"/>
                </a:moveTo>
                <a:lnTo>
                  <a:pt x="838084" y="0"/>
                </a:lnTo>
                <a:lnTo>
                  <a:pt x="838084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749532" y="9258300"/>
            <a:ext cx="1778232" cy="1664912"/>
            <a:chOff x="0" y="0"/>
            <a:chExt cx="468341" cy="438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 descr="English Garden Detail Outline"/>
          <p:cNvSpPr/>
          <p:nvPr/>
        </p:nvSpPr>
        <p:spPr>
          <a:xfrm rot="5400000" flipH="1">
            <a:off x="-602176" y="6636937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 descr="English Garden Detail Outline"/>
          <p:cNvSpPr/>
          <p:nvPr/>
        </p:nvSpPr>
        <p:spPr>
          <a:xfrm rot="-5400000">
            <a:off x="14599380" y="6570262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0" y="0"/>
                </a:moveTo>
                <a:lnTo>
                  <a:pt x="4327447" y="0"/>
                </a:lnTo>
                <a:lnTo>
                  <a:pt x="4327447" y="4880920"/>
                </a:lnTo>
                <a:lnTo>
                  <a:pt x="0" y="4880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143500"/>
            <a:ext cx="18286148" cy="4114800"/>
          </a:xfrm>
          <a:custGeom>
            <a:avLst/>
            <a:gdLst/>
            <a:ahLst/>
            <a:cxnLst/>
            <a:rect l="l" t="t" r="r" b="b"/>
            <a:pathLst>
              <a:path w="18286148" h="4114800">
                <a:moveTo>
                  <a:pt x="0" y="0"/>
                </a:moveTo>
                <a:lnTo>
                  <a:pt x="18286148" y="0"/>
                </a:lnTo>
                <a:lnTo>
                  <a:pt x="18286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07" t="-127275" b="-19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3092" y="1769496"/>
            <a:ext cx="10342049" cy="324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14"/>
              </a:lnSpc>
            </a:pPr>
            <a:r>
              <a:rPr lang="en-US" sz="11467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Grazie per L’attenzioene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749532" y="5143500"/>
            <a:ext cx="1778232" cy="4114800"/>
            <a:chOff x="0" y="0"/>
            <a:chExt cx="468341" cy="1083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8341" cy="1083733"/>
            </a:xfrm>
            <a:custGeom>
              <a:avLst/>
              <a:gdLst/>
              <a:ahLst/>
              <a:cxnLst/>
              <a:rect l="l" t="t" r="r" b="b"/>
              <a:pathLst>
                <a:path w="468341" h="1083733">
                  <a:moveTo>
                    <a:pt x="0" y="0"/>
                  </a:moveTo>
                  <a:lnTo>
                    <a:pt x="468341" y="0"/>
                  </a:lnTo>
                  <a:lnTo>
                    <a:pt x="468341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68341" cy="111230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389117" y="6607463"/>
            <a:ext cx="7958848" cy="1456354"/>
            <a:chOff x="0" y="0"/>
            <a:chExt cx="2096158" cy="3835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96158" cy="383566"/>
            </a:xfrm>
            <a:custGeom>
              <a:avLst/>
              <a:gdLst/>
              <a:ahLst/>
              <a:cxnLst/>
              <a:rect l="l" t="t" r="r" b="b"/>
              <a:pathLst>
                <a:path w="2096158" h="383566">
                  <a:moveTo>
                    <a:pt x="0" y="0"/>
                  </a:moveTo>
                  <a:lnTo>
                    <a:pt x="2096158" y="0"/>
                  </a:lnTo>
                  <a:lnTo>
                    <a:pt x="2096158" y="383566"/>
                  </a:lnTo>
                  <a:lnTo>
                    <a:pt x="0" y="383566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96158" cy="41214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763053" y="7066400"/>
            <a:ext cx="721097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Rubino Matteo 5Dinf 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4892253" y="2447154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2"/>
                </a:lnTo>
                <a:lnTo>
                  <a:pt x="1455713" y="1455712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 descr="English Garden Detail Outline"/>
          <p:cNvSpPr/>
          <p:nvPr/>
        </p:nvSpPr>
        <p:spPr>
          <a:xfrm rot="-5400000" flipH="1">
            <a:off x="14599380" y="-1183334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22640" y="4903769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22640" y="6180521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6"/>
                </a:lnTo>
                <a:lnTo>
                  <a:pt x="0" y="491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2640" y="7491936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4048362"/>
            <a:ext cx="8564702" cy="3067827"/>
            <a:chOff x="0" y="0"/>
            <a:chExt cx="29569993" cy="1059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569994" cy="10591800"/>
            </a:xfrm>
            <a:custGeom>
              <a:avLst/>
              <a:gdLst/>
              <a:ahLst/>
              <a:cxnLst/>
              <a:rect l="l" t="t" r="r" b="b"/>
              <a:pathLst>
                <a:path w="29569994" h="10591800">
                  <a:moveTo>
                    <a:pt x="29569994" y="254000"/>
                  </a:moveTo>
                  <a:lnTo>
                    <a:pt x="29569994" y="10337800"/>
                  </a:lnTo>
                  <a:cubicBezTo>
                    <a:pt x="29569994" y="10478135"/>
                    <a:pt x="29348342" y="10591800"/>
                    <a:pt x="29074684" y="10591800"/>
                  </a:cubicBezTo>
                  <a:lnTo>
                    <a:pt x="495310" y="10591800"/>
                  </a:lnTo>
                  <a:cubicBezTo>
                    <a:pt x="221651" y="10591800"/>
                    <a:pt x="0" y="10478135"/>
                    <a:pt x="0" y="10337800"/>
                  </a:cubicBezTo>
                  <a:lnTo>
                    <a:pt x="0" y="254000"/>
                  </a:lnTo>
                  <a:cubicBezTo>
                    <a:pt x="0" y="113665"/>
                    <a:pt x="221651" y="0"/>
                    <a:pt x="495310" y="0"/>
                  </a:cubicBezTo>
                  <a:lnTo>
                    <a:pt x="29074684" y="0"/>
                  </a:lnTo>
                  <a:cubicBezTo>
                    <a:pt x="29348342" y="0"/>
                    <a:pt x="29569994" y="113665"/>
                    <a:pt x="29569994" y="254000"/>
                  </a:cubicBezTo>
                  <a:close/>
                </a:path>
              </a:pathLst>
            </a:custGeom>
            <a:blipFill>
              <a:blip r:embed="rId4"/>
              <a:stretch>
                <a:fillRect t="-6279" b="-7937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114425"/>
            <a:ext cx="8293940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Lo standard W3C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766428"/>
            <a:ext cx="685972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W3C è un organizzazione internazionale che definisce gli standard tecnici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85456" y="4880041"/>
            <a:ext cx="645011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SOAP è un protocollo standardizzato dal W3C (World Wide Web Consortium).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85456" y="6123371"/>
            <a:ext cx="6921026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Il W3C ottimizza le risorse per portare il Web al massimo del suo potenziale.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59046" y="7422519"/>
            <a:ext cx="677384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Questo garantisce affidabilità nello scambio di informazioni in formato XML.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882355" cy="8229600"/>
          </a:xfrm>
          <a:custGeom>
            <a:avLst/>
            <a:gdLst/>
            <a:ahLst/>
            <a:cxnLst/>
            <a:rect l="l" t="t" r="r" b="b"/>
            <a:pathLst>
              <a:path w="5882355" h="8229600">
                <a:moveTo>
                  <a:pt x="0" y="0"/>
                </a:moveTo>
                <a:lnTo>
                  <a:pt x="5882355" y="0"/>
                </a:lnTo>
                <a:lnTo>
                  <a:pt x="58823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65" r="-654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80245" y="1511063"/>
            <a:ext cx="12779055" cy="3632437"/>
            <a:chOff x="0" y="0"/>
            <a:chExt cx="3365677" cy="956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5677" cy="956691"/>
            </a:xfrm>
            <a:custGeom>
              <a:avLst/>
              <a:gdLst/>
              <a:ahLst/>
              <a:cxnLst/>
              <a:rect l="l" t="t" r="r" b="b"/>
              <a:pathLst>
                <a:path w="3365677" h="956691">
                  <a:moveTo>
                    <a:pt x="0" y="0"/>
                  </a:moveTo>
                  <a:lnTo>
                    <a:pt x="3365677" y="0"/>
                  </a:lnTo>
                  <a:lnTo>
                    <a:pt x="3365677" y="956691"/>
                  </a:lnTo>
                  <a:lnTo>
                    <a:pt x="0" y="95669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65677" cy="9852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94518" y="5805170"/>
            <a:ext cx="8683254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Il termine "Object" nel nome indica che l'uso del protocollo segue il paradigma della programmazione orientata agli oggetti.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Definisce un set di regole che il client deve rispettare per richiedere risposte dal server.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357368" y="2318816"/>
            <a:ext cx="838084" cy="838084"/>
          </a:xfrm>
          <a:custGeom>
            <a:avLst/>
            <a:gdLst/>
            <a:ahLst/>
            <a:cxnLst/>
            <a:rect l="l" t="t" r="r" b="b"/>
            <a:pathLst>
              <a:path w="838084" h="838084">
                <a:moveTo>
                  <a:pt x="0" y="0"/>
                </a:moveTo>
                <a:lnTo>
                  <a:pt x="838084" y="0"/>
                </a:lnTo>
                <a:lnTo>
                  <a:pt x="838084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749532" y="9258300"/>
            <a:ext cx="1778232" cy="1664912"/>
            <a:chOff x="0" y="0"/>
            <a:chExt cx="468341" cy="438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 descr="English Garden Detail Outline"/>
          <p:cNvSpPr/>
          <p:nvPr/>
        </p:nvSpPr>
        <p:spPr>
          <a:xfrm flipH="1">
            <a:off x="15259794" y="6817840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6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6" y="4880920"/>
                </a:lnTo>
                <a:lnTo>
                  <a:pt x="43274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12991" y="2166007"/>
            <a:ext cx="9364782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Paradigma ad Oggetti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7530" y="1028700"/>
            <a:ext cx="7070470" cy="8229600"/>
            <a:chOff x="0" y="0"/>
            <a:chExt cx="186218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2181" cy="2167467"/>
            </a:xfrm>
            <a:custGeom>
              <a:avLst/>
              <a:gdLst/>
              <a:ahLst/>
              <a:cxnLst/>
              <a:rect l="l" t="t" r="r" b="b"/>
              <a:pathLst>
                <a:path w="1862181" h="2167467">
                  <a:moveTo>
                    <a:pt x="0" y="0"/>
                  </a:moveTo>
                  <a:lnTo>
                    <a:pt x="1862181" y="0"/>
                  </a:lnTo>
                  <a:lnTo>
                    <a:pt x="186218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C2C2C2">
                <a:alpha val="5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62181" cy="219604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183315"/>
            <a:ext cx="6843131" cy="505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Trasporto Dati e Interoperabilità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86964" y="2245690"/>
            <a:ext cx="8972336" cy="5791689"/>
            <a:chOff x="0" y="0"/>
            <a:chExt cx="2363085" cy="15253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3084" cy="1525383"/>
            </a:xfrm>
            <a:custGeom>
              <a:avLst/>
              <a:gdLst/>
              <a:ahLst/>
              <a:cxnLst/>
              <a:rect l="l" t="t" r="r" b="b"/>
              <a:pathLst>
                <a:path w="2363084" h="1525383">
                  <a:moveTo>
                    <a:pt x="0" y="0"/>
                  </a:moveTo>
                  <a:lnTo>
                    <a:pt x="2363084" y="0"/>
                  </a:lnTo>
                  <a:lnTo>
                    <a:pt x="2363084" y="1525383"/>
                  </a:lnTo>
                  <a:lnTo>
                    <a:pt x="0" y="1525383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63085" cy="15539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30070" y="3386395"/>
            <a:ext cx="7286124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SOAP è fondamentale per il trasporto di dati tra piattaforme e linguaggi di programmazione differenti.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Permette la comunicazione tra due applicazioni eseguite indipendentemente dalla piattaforma.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FFFFFF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647790" y="9258300"/>
            <a:ext cx="11865320" cy="1835078"/>
            <a:chOff x="0" y="0"/>
            <a:chExt cx="3125022" cy="4833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25022" cy="483313"/>
            </a:xfrm>
            <a:custGeom>
              <a:avLst/>
              <a:gdLst/>
              <a:ahLst/>
              <a:cxnLst/>
              <a:rect l="l" t="t" r="r" b="b"/>
              <a:pathLst>
                <a:path w="3125022" h="483313">
                  <a:moveTo>
                    <a:pt x="0" y="0"/>
                  </a:moveTo>
                  <a:lnTo>
                    <a:pt x="3125022" y="0"/>
                  </a:lnTo>
                  <a:lnTo>
                    <a:pt x="3125022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125022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 descr="English Garden Detail Outline"/>
          <p:cNvSpPr/>
          <p:nvPr/>
        </p:nvSpPr>
        <p:spPr>
          <a:xfrm flipH="1">
            <a:off x="-1000717" y="7122465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4" y="0"/>
                </a:moveTo>
                <a:lnTo>
                  <a:pt x="0" y="0"/>
                </a:lnTo>
                <a:lnTo>
                  <a:pt x="0" y="7061741"/>
                </a:lnTo>
                <a:lnTo>
                  <a:pt x="3520434" y="7061741"/>
                </a:lnTo>
                <a:lnTo>
                  <a:pt x="35204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85456" y="4730788"/>
            <a:ext cx="6213100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Attraverso lo scambio di messaggi SOAP si definiscono le RPC-Call (Remote Procedure Call).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Queste sono chiamate a procedure remote che risiedono sul server che espone il web service.</a:t>
            </a:r>
          </a:p>
        </p:txBody>
      </p:sp>
      <p:sp>
        <p:nvSpPr>
          <p:cNvPr id="9" name="Freeform 9"/>
          <p:cNvSpPr/>
          <p:nvPr/>
        </p:nvSpPr>
        <p:spPr>
          <a:xfrm>
            <a:off x="9322640" y="4787938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4044618"/>
            <a:ext cx="8564702" cy="3071570"/>
            <a:chOff x="0" y="0"/>
            <a:chExt cx="17291119" cy="62011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91120" cy="6201137"/>
            </a:xfrm>
            <a:custGeom>
              <a:avLst/>
              <a:gdLst/>
              <a:ahLst/>
              <a:cxnLst/>
              <a:rect l="l" t="t" r="r" b="b"/>
              <a:pathLst>
                <a:path w="17291120" h="6201137">
                  <a:moveTo>
                    <a:pt x="17291120" y="148708"/>
                  </a:moveTo>
                  <a:lnTo>
                    <a:pt x="17291120" y="6052429"/>
                  </a:lnTo>
                  <a:cubicBezTo>
                    <a:pt x="17291120" y="6134590"/>
                    <a:pt x="17161509" y="6201137"/>
                    <a:pt x="17001486" y="6201137"/>
                  </a:cubicBezTo>
                  <a:lnTo>
                    <a:pt x="289633" y="6201137"/>
                  </a:lnTo>
                  <a:cubicBezTo>
                    <a:pt x="129611" y="6201137"/>
                    <a:pt x="0" y="6134590"/>
                    <a:pt x="0" y="6052429"/>
                  </a:cubicBezTo>
                  <a:lnTo>
                    <a:pt x="0" y="148708"/>
                  </a:lnTo>
                  <a:cubicBezTo>
                    <a:pt x="0" y="66547"/>
                    <a:pt x="129611" y="0"/>
                    <a:pt x="289633" y="0"/>
                  </a:cubicBezTo>
                  <a:lnTo>
                    <a:pt x="17001486" y="0"/>
                  </a:lnTo>
                  <a:cubicBezTo>
                    <a:pt x="17161509" y="0"/>
                    <a:pt x="17291120" y="66547"/>
                    <a:pt x="17291120" y="148708"/>
                  </a:cubicBezTo>
                  <a:close/>
                </a:path>
              </a:pathLst>
            </a:custGeom>
            <a:blipFill>
              <a:blip r:embed="rId4"/>
              <a:stretch>
                <a:fillRect t="-539" b="-53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 descr="English Garden Detail Outline"/>
          <p:cNvSpPr/>
          <p:nvPr/>
        </p:nvSpPr>
        <p:spPr>
          <a:xfrm flipH="1">
            <a:off x="15095577" y="6212458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6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6" y="4880920"/>
                </a:lnTo>
                <a:lnTo>
                  <a:pt x="432744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114425"/>
            <a:ext cx="11378485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Remote Procedure Call (RPC)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0579" y="3906979"/>
            <a:ext cx="11257421" cy="5351321"/>
            <a:chOff x="0" y="0"/>
            <a:chExt cx="2964918" cy="1409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4918" cy="1409401"/>
            </a:xfrm>
            <a:custGeom>
              <a:avLst/>
              <a:gdLst/>
              <a:ahLst/>
              <a:cxnLst/>
              <a:rect l="l" t="t" r="r" b="b"/>
              <a:pathLst>
                <a:path w="2964918" h="1409401">
                  <a:moveTo>
                    <a:pt x="0" y="0"/>
                  </a:moveTo>
                  <a:lnTo>
                    <a:pt x="2964918" y="0"/>
                  </a:lnTo>
                  <a:lnTo>
                    <a:pt x="2964918" y="1409401"/>
                  </a:lnTo>
                  <a:lnTo>
                    <a:pt x="0" y="1409401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64918" cy="143797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-636212"/>
            <a:ext cx="7263740" cy="11559423"/>
          </a:xfrm>
          <a:custGeom>
            <a:avLst/>
            <a:gdLst/>
            <a:ahLst/>
            <a:cxnLst/>
            <a:rect l="l" t="t" r="r" b="b"/>
            <a:pathLst>
              <a:path w="7263740" h="11559423">
                <a:moveTo>
                  <a:pt x="0" y="0"/>
                </a:moveTo>
                <a:lnTo>
                  <a:pt x="7263740" y="0"/>
                </a:lnTo>
                <a:lnTo>
                  <a:pt x="7263740" y="11559424"/>
                </a:lnTo>
                <a:lnTo>
                  <a:pt x="0" y="1155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3" r="-301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647790" y="1622540"/>
            <a:ext cx="8153288" cy="4119517"/>
            <a:chOff x="0" y="0"/>
            <a:chExt cx="2147368" cy="1084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47368" cy="1084976"/>
            </a:xfrm>
            <a:custGeom>
              <a:avLst/>
              <a:gdLst/>
              <a:ahLst/>
              <a:cxnLst/>
              <a:rect l="l" t="t" r="r" b="b"/>
              <a:pathLst>
                <a:path w="2147368" h="1084976">
                  <a:moveTo>
                    <a:pt x="0" y="0"/>
                  </a:moveTo>
                  <a:lnTo>
                    <a:pt x="2147368" y="0"/>
                  </a:lnTo>
                  <a:lnTo>
                    <a:pt x="2147368" y="1084976"/>
                  </a:lnTo>
                  <a:lnTo>
                    <a:pt x="0" y="1084976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47368" cy="111355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33229"/>
            <a:ext cx="5829352" cy="305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3"/>
              </a:lnSpc>
            </a:pPr>
            <a:r>
              <a:rPr lang="en-US" sz="72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Leggerezza delle Piattaforme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244" y="4613816"/>
            <a:ext cx="6673376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SOAP permette di rendere più "leggere" le piattaforme di fruizione dei dati.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Consente l'accesso ai dati da applicazioni client o "stand alone" tramite il protocollo HTTP.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 descr="English Garden Detail Outline"/>
          <p:cNvSpPr/>
          <p:nvPr/>
        </p:nvSpPr>
        <p:spPr>
          <a:xfrm flipH="1">
            <a:off x="15095577" y="5902741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6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6" y="4880920"/>
                </a:lnTo>
                <a:lnTo>
                  <a:pt x="432744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5882355" cy="8229600"/>
          </a:xfrm>
          <a:custGeom>
            <a:avLst/>
            <a:gdLst/>
            <a:ahLst/>
            <a:cxnLst/>
            <a:rect l="l" t="t" r="r" b="b"/>
            <a:pathLst>
              <a:path w="5882355" h="8229600">
                <a:moveTo>
                  <a:pt x="0" y="0"/>
                </a:moveTo>
                <a:lnTo>
                  <a:pt x="5882355" y="0"/>
                </a:lnTo>
                <a:lnTo>
                  <a:pt x="58823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65" r="-654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80245" y="1511063"/>
            <a:ext cx="12779055" cy="3632437"/>
            <a:chOff x="0" y="0"/>
            <a:chExt cx="3365677" cy="956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65677" cy="956691"/>
            </a:xfrm>
            <a:custGeom>
              <a:avLst/>
              <a:gdLst/>
              <a:ahLst/>
              <a:cxnLst/>
              <a:rect l="l" t="t" r="r" b="b"/>
              <a:pathLst>
                <a:path w="3365677" h="956691">
                  <a:moveTo>
                    <a:pt x="0" y="0"/>
                  </a:moveTo>
                  <a:lnTo>
                    <a:pt x="3365677" y="0"/>
                  </a:lnTo>
                  <a:lnTo>
                    <a:pt x="3365677" y="956691"/>
                  </a:lnTo>
                  <a:lnTo>
                    <a:pt x="0" y="95669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365677" cy="98526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57368" y="2166007"/>
            <a:ext cx="11220405" cy="25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63"/>
              </a:lnSpc>
            </a:pPr>
            <a:r>
              <a:rPr lang="en-US" sz="9058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SOAP come estensione di HTTP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749532" y="-636212"/>
            <a:ext cx="1778232" cy="1664912"/>
            <a:chOff x="0" y="0"/>
            <a:chExt cx="468341" cy="4384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357368" y="2318816"/>
            <a:ext cx="838084" cy="838084"/>
          </a:xfrm>
          <a:custGeom>
            <a:avLst/>
            <a:gdLst/>
            <a:ahLst/>
            <a:cxnLst/>
            <a:rect l="l" t="t" r="r" b="b"/>
            <a:pathLst>
              <a:path w="838084" h="838084">
                <a:moveTo>
                  <a:pt x="0" y="0"/>
                </a:moveTo>
                <a:lnTo>
                  <a:pt x="838084" y="0"/>
                </a:lnTo>
                <a:lnTo>
                  <a:pt x="838084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749532" y="9258300"/>
            <a:ext cx="1778232" cy="1664912"/>
            <a:chOff x="0" y="0"/>
            <a:chExt cx="468341" cy="438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 descr="English Garden Detail Outline"/>
          <p:cNvSpPr/>
          <p:nvPr/>
        </p:nvSpPr>
        <p:spPr>
          <a:xfrm flipH="1">
            <a:off x="-1620633" y="5143500"/>
            <a:ext cx="3520434" cy="7061741"/>
          </a:xfrm>
          <a:custGeom>
            <a:avLst/>
            <a:gdLst/>
            <a:ahLst/>
            <a:cxnLst/>
            <a:rect l="l" t="t" r="r" b="b"/>
            <a:pathLst>
              <a:path w="3520434" h="7061741">
                <a:moveTo>
                  <a:pt x="3520434" y="0"/>
                </a:moveTo>
                <a:lnTo>
                  <a:pt x="0" y="0"/>
                </a:lnTo>
                <a:lnTo>
                  <a:pt x="0" y="7061741"/>
                </a:lnTo>
                <a:lnTo>
                  <a:pt x="3520434" y="7061741"/>
                </a:lnTo>
                <a:lnTo>
                  <a:pt x="35204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894518" y="5805170"/>
            <a:ext cx="868325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Rappresenta un'estensione del protocollo HTTP per lo scambio di messaggi XML. 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Sfrutta l'infrastruttura già esistente: quasi ogni computer connesso supporta il traffico HTTP.</a:t>
            </a:r>
          </a:p>
          <a:p>
            <a:pPr algn="just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4702" y="4044618"/>
            <a:ext cx="10472830" cy="5213682"/>
            <a:chOff x="0" y="0"/>
            <a:chExt cx="2758276" cy="1373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8276" cy="1373151"/>
            </a:xfrm>
            <a:custGeom>
              <a:avLst/>
              <a:gdLst/>
              <a:ahLst/>
              <a:cxnLst/>
              <a:rect l="l" t="t" r="r" b="b"/>
              <a:pathLst>
                <a:path w="2758276" h="1373151">
                  <a:moveTo>
                    <a:pt x="0" y="0"/>
                  </a:moveTo>
                  <a:lnTo>
                    <a:pt x="2758276" y="0"/>
                  </a:lnTo>
                  <a:lnTo>
                    <a:pt x="2758276" y="1373151"/>
                  </a:lnTo>
                  <a:lnTo>
                    <a:pt x="0" y="1373151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58276" cy="140172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636212"/>
            <a:ext cx="1778232" cy="1664912"/>
            <a:chOff x="0" y="0"/>
            <a:chExt cx="468341" cy="438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41" cy="438495"/>
            </a:xfrm>
            <a:custGeom>
              <a:avLst/>
              <a:gdLst/>
              <a:ahLst/>
              <a:cxnLst/>
              <a:rect l="l" t="t" r="r" b="b"/>
              <a:pathLst>
                <a:path w="468341" h="438495">
                  <a:moveTo>
                    <a:pt x="0" y="0"/>
                  </a:moveTo>
                  <a:lnTo>
                    <a:pt x="468341" y="0"/>
                  </a:lnTo>
                  <a:lnTo>
                    <a:pt x="468341" y="438495"/>
                  </a:lnTo>
                  <a:lnTo>
                    <a:pt x="0" y="438495"/>
                  </a:lnTo>
                  <a:close/>
                </a:path>
              </a:pathLst>
            </a:custGeom>
            <a:solidFill>
              <a:srgbClr val="0F34A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68341" cy="46707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22640" y="4787938"/>
            <a:ext cx="491025" cy="491025"/>
          </a:xfrm>
          <a:custGeom>
            <a:avLst/>
            <a:gdLst/>
            <a:ahLst/>
            <a:cxnLst/>
            <a:rect l="l" t="t" r="r" b="b"/>
            <a:pathLst>
              <a:path w="491025" h="491025">
                <a:moveTo>
                  <a:pt x="0" y="0"/>
                </a:moveTo>
                <a:lnTo>
                  <a:pt x="491025" y="0"/>
                </a:lnTo>
                <a:lnTo>
                  <a:pt x="491025" y="491025"/>
                </a:lnTo>
                <a:lnTo>
                  <a:pt x="0" y="49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4044618"/>
            <a:ext cx="8564702" cy="3071570"/>
          </a:xfrm>
          <a:custGeom>
            <a:avLst/>
            <a:gdLst/>
            <a:ahLst/>
            <a:cxnLst/>
            <a:rect l="l" t="t" r="r" b="b"/>
            <a:pathLst>
              <a:path w="8564702" h="3071570">
                <a:moveTo>
                  <a:pt x="0" y="0"/>
                </a:moveTo>
                <a:lnTo>
                  <a:pt x="8564702" y="0"/>
                </a:lnTo>
                <a:lnTo>
                  <a:pt x="8564702" y="3071570"/>
                </a:lnTo>
                <a:lnTo>
                  <a:pt x="0" y="307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616" b="-105263"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-647790" y="9258300"/>
            <a:ext cx="9212492" cy="1835078"/>
            <a:chOff x="0" y="0"/>
            <a:chExt cx="2426335" cy="4833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335" cy="483313"/>
            </a:xfrm>
            <a:custGeom>
              <a:avLst/>
              <a:gdLst/>
              <a:ahLst/>
              <a:cxnLst/>
              <a:rect l="l" t="t" r="r" b="b"/>
              <a:pathLst>
                <a:path w="2426335" h="483313">
                  <a:moveTo>
                    <a:pt x="0" y="0"/>
                  </a:moveTo>
                  <a:lnTo>
                    <a:pt x="2426335" y="0"/>
                  </a:lnTo>
                  <a:lnTo>
                    <a:pt x="2426335" y="483313"/>
                  </a:lnTo>
                  <a:lnTo>
                    <a:pt x="0" y="483313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335" cy="5118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5479862" y="1352425"/>
            <a:ext cx="1455712" cy="1455712"/>
          </a:xfrm>
          <a:custGeom>
            <a:avLst/>
            <a:gdLst/>
            <a:ahLst/>
            <a:cxnLst/>
            <a:rect l="l" t="t" r="r" b="b"/>
            <a:pathLst>
              <a:path w="1455712" h="1455712">
                <a:moveTo>
                  <a:pt x="1455713" y="0"/>
                </a:moveTo>
                <a:lnTo>
                  <a:pt x="0" y="0"/>
                </a:lnTo>
                <a:lnTo>
                  <a:pt x="0" y="1455713"/>
                </a:lnTo>
                <a:lnTo>
                  <a:pt x="1455713" y="1455713"/>
                </a:lnTo>
                <a:lnTo>
                  <a:pt x="14557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 descr="English Garden Detail Outline"/>
          <p:cNvSpPr/>
          <p:nvPr/>
        </p:nvSpPr>
        <p:spPr>
          <a:xfrm rot="5400000" flipH="1">
            <a:off x="-602176" y="6636937"/>
            <a:ext cx="4327447" cy="4880920"/>
          </a:xfrm>
          <a:custGeom>
            <a:avLst/>
            <a:gdLst/>
            <a:ahLst/>
            <a:cxnLst/>
            <a:rect l="l" t="t" r="r" b="b"/>
            <a:pathLst>
              <a:path w="4327447" h="4880920">
                <a:moveTo>
                  <a:pt x="4327447" y="0"/>
                </a:moveTo>
                <a:lnTo>
                  <a:pt x="0" y="0"/>
                </a:lnTo>
                <a:lnTo>
                  <a:pt x="0" y="4880920"/>
                </a:lnTo>
                <a:lnTo>
                  <a:pt x="4327447" y="4880920"/>
                </a:lnTo>
                <a:lnTo>
                  <a:pt x="432744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14425"/>
            <a:ext cx="9807774" cy="128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63"/>
              </a:lnSpc>
            </a:pPr>
            <a:r>
              <a:rPr lang="en-US" sz="9058">
                <a:solidFill>
                  <a:srgbClr val="0F34AC"/>
                </a:solidFill>
                <a:latin typeface="Clear Sans"/>
                <a:ea typeface="Clear Sans"/>
                <a:cs typeface="Clear Sans"/>
                <a:sym typeface="Clear Sans"/>
              </a:rPr>
              <a:t>Superare i Firewall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85456" y="4764210"/>
            <a:ext cx="6058241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L'utilizzo di SOAP mediante HTTP è comune per ovviare ai problemi con i firewall. </a:t>
            </a: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Il messaggio SOAP viene spedito come parte di una normale richiesta o risposta HTTP, che solitamente non viene bloccata.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752</Words>
  <Application>Microsoft Office PowerPoint</Application>
  <PresentationFormat>Personalizzato</PresentationFormat>
  <Paragraphs>88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Clear Sans</vt:lpstr>
      <vt:lpstr>Ovo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standard W3C</dc:title>
  <cp:lastModifiedBy>Matteo</cp:lastModifiedBy>
  <cp:revision>2</cp:revision>
  <dcterms:created xsi:type="dcterms:W3CDTF">2006-08-16T00:00:00Z</dcterms:created>
  <dcterms:modified xsi:type="dcterms:W3CDTF">2026-03-18T19:53:43Z</dcterms:modified>
  <dc:identifier>DAG_uuGCL1g</dc:identifier>
</cp:coreProperties>
</file>